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93" r:id="rId5"/>
    <p:sldId id="274" r:id="rId6"/>
    <p:sldId id="311" r:id="rId7"/>
    <p:sldId id="294" r:id="rId8"/>
    <p:sldId id="295" r:id="rId9"/>
    <p:sldId id="310" r:id="rId10"/>
    <p:sldId id="259" r:id="rId11"/>
    <p:sldId id="260" r:id="rId12"/>
    <p:sldId id="261" r:id="rId13"/>
    <p:sldId id="296" r:id="rId14"/>
    <p:sldId id="271" r:id="rId15"/>
    <p:sldId id="272" r:id="rId16"/>
    <p:sldId id="297" r:id="rId17"/>
    <p:sldId id="298" r:id="rId18"/>
    <p:sldId id="276" r:id="rId19"/>
    <p:sldId id="279" r:id="rId20"/>
    <p:sldId id="282" r:id="rId21"/>
    <p:sldId id="277" r:id="rId22"/>
    <p:sldId id="301" r:id="rId23"/>
    <p:sldId id="280" r:id="rId24"/>
    <p:sldId id="288" r:id="rId25"/>
    <p:sldId id="289" r:id="rId26"/>
    <p:sldId id="262" r:id="rId27"/>
    <p:sldId id="263" r:id="rId28"/>
    <p:sldId id="286" r:id="rId29"/>
    <p:sldId id="290" r:id="rId30"/>
    <p:sldId id="264" r:id="rId31"/>
    <p:sldId id="265" r:id="rId32"/>
    <p:sldId id="309" r:id="rId33"/>
    <p:sldId id="266" r:id="rId34"/>
    <p:sldId id="267" r:id="rId35"/>
    <p:sldId id="303" r:id="rId36"/>
    <p:sldId id="287" r:id="rId37"/>
  </p:sldIdLst>
  <p:sldSz cx="12192000" cy="6858000"/>
  <p:notesSz cx="6858000" cy="9144000"/>
  <p:embeddedFontLst>
    <p:embeddedFont>
      <p:font typeface="Arial Black" panose="020B0604020202020204" pitchFamily="3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Lucida Sans" panose="020B0602030504020204" pitchFamily="34" charset="77"/>
      <p:regular r:id="rId53"/>
      <p:bold r:id="rId54"/>
      <p:italic r:id="rId55"/>
      <p:boldItalic r:id="rId56"/>
    </p:embeddedFont>
    <p:embeddedFont>
      <p:font typeface="Source Sans Pro Light" panose="020F0302020204030204" pitchFamily="34" charset="0"/>
      <p:regular r:id="rId57"/>
      <p:italic r:id="rId58"/>
    </p:embeddedFont>
    <p:embeddedFont>
      <p:font typeface="Trebuchet MS" panose="020B070302020209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31348"/>
    <p:restoredTop sz="84286"/>
  </p:normalViewPr>
  <p:slideViewPr>
    <p:cSldViewPr snapToGrid="0">
      <p:cViewPr varScale="1">
        <p:scale>
          <a:sx n="107" d="100"/>
          <a:sy n="107" d="100"/>
        </p:scale>
        <p:origin x="27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ps</a:t>
            </a:r>
            <a:r>
              <a:rPr lang="en-US" dirty="0"/>
              <a:t> list current running processes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Pipes:	| sends output of one command to another  command</a:t>
            </a: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Real is wall clock time - time from start to finish of the call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This is all elapsed time including time slices used by other processes and time the process spends blocked (for example if it is waiting for I/O to complete). User is the amount of CPU time spent in user-mode code (outside the kernel) within the process.</a:t>
            </a:r>
            <a:endParaRPr dirty="0"/>
          </a:p>
        </p:txBody>
      </p:sp>
      <p:sp>
        <p:nvSpPr>
          <p:cNvPr id="436" name="Google Shape;4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07B55-57F4-0FAD-EEF0-EBDDF637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bad4e6e7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C6EEC-510F-A405-1C45-DFF11B1ED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can also run with bash &lt;script name&gt;</a:t>
            </a:r>
            <a:endParaRPr dirty="0"/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8290D-5493-F816-9B50-88A96F0FB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517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students try each example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leaving off one set of parentheses and see what happens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notice pipe again</a:t>
            </a:r>
            <a:endParaRPr dirty="0"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920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73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tty - teletypewriter</a:t>
            </a: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1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Supercomputing_Spin_Up_Spring_202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esearchComputing/Supercomputing_Spinu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Supercomputing_Spinup.gi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https://www.rc.colorado.edu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luyver/bash_kernel" TargetMode="External"/><Relationship Id="rId5" Type="http://schemas.openxmlformats.org/officeDocument/2006/relationships/hyperlink" Target="https://www.shell-tips.com/2010/06/14/performing-math-calculation-in-bash/" TargetMode="External"/><Relationship Id="rId4" Type="http://schemas.openxmlformats.org/officeDocument/2006/relationships/hyperlink" Target="http://tldp.org/HOWTO/Bash-Prog-Intro-HOWTO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calc.com/app?anonymous=terminal" TargetMode="External"/><Relationship Id="rId4" Type="http://schemas.openxmlformats.org/officeDocument/2006/relationships/hyperlink" Target="https://gitforwindows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D6A23-1C31-8C56-4147-A061872A75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026200" y="1490875"/>
            <a:ext cx="10272900" cy="22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Part of the Unix-like family of operating systems.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Started in early ‘90s by Linus Torvalds.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Typically refers only to the kernel with software from the GNU project and elsewhere layered on top to form a  complete OS. Most is open source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75" y="944750"/>
            <a:ext cx="1079649" cy="128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2510700" y="4585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510700" y="4026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27000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6016175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762350" y="4026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2510713" y="5145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226C4-0F94-D91A-E30C-56A614CECDD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is Linux?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1026211" y="1490885"/>
            <a:ext cx="9961500" cy="134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Several distributions are available from enterprise-grade, like RHEL or SUSE, to more consumer-focused, like Ubuntu.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457200" marR="63500" lvl="0" indent="-390525" algn="just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Runs on everything from embedded systems to  supercomputers.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00" y="3232159"/>
            <a:ext cx="851750" cy="8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11" y="3266258"/>
            <a:ext cx="783550" cy="7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213" y="3266246"/>
            <a:ext cx="783574" cy="7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775" y="3266264"/>
            <a:ext cx="851750" cy="8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2510700" y="483984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OS Kernel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510700" y="428056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27000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6016175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7762350" y="428055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2510713" y="539911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</a:t>
            </a:r>
            <a:endParaRPr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192F1-3F5F-4D88-B78E-A72568CE8D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Why Use Linux?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53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Default operating system on virtually all HPC systems and the foundation for many business services globally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Extremely flexible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Fast and powerful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Many tools for software development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270" marR="479425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You can get started with a few basic commands and  build from there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65C0-D4A7-59F6-5005-407D1DA62A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D65C0-D4A7-59F6-5005-407D1DA62A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 is important!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Help on commands is available through the “man” command (short for manual)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The Linux Filesystem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on disk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Consists of directories (folders) that can contain files or directories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878686" y="482920"/>
            <a:ext cx="34776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Filesystem</a:t>
            </a:r>
            <a:endParaRPr sz="49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655330" y="1390860"/>
            <a:ext cx="0" cy="298687"/>
          </a:xfrm>
          <a:custGeom>
            <a:avLst/>
            <a:gdLst/>
            <a:ahLst/>
            <a:cxnLst/>
            <a:rect l="l" t="t" r="r" b="b"/>
            <a:pathLst>
              <a:path w="120000" h="338455" extrusionOk="0">
                <a:moveTo>
                  <a:pt x="0" y="0"/>
                </a:moveTo>
                <a:lnTo>
                  <a:pt x="0" y="338216"/>
                </a:lnTo>
              </a:path>
            </a:pathLst>
          </a:custGeom>
          <a:noFill/>
          <a:ln w="4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47160" y="1417123"/>
            <a:ext cx="0" cy="272348"/>
          </a:xfrm>
          <a:custGeom>
            <a:avLst/>
            <a:gdLst/>
            <a:ahLst/>
            <a:cxnLst/>
            <a:rect l="l" t="t" r="r" b="b"/>
            <a:pathLst>
              <a:path w="120000" h="308610" extrusionOk="0">
                <a:moveTo>
                  <a:pt x="0" y="0"/>
                </a:moveTo>
                <a:lnTo>
                  <a:pt x="0" y="308451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47160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247160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622638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622638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5622638" y="3210485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5622638" y="3824007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622638" y="4437530"/>
            <a:ext cx="0" cy="434861"/>
          </a:xfrm>
          <a:custGeom>
            <a:avLst/>
            <a:gdLst/>
            <a:ahLst/>
            <a:cxnLst/>
            <a:rect l="l" t="t" r="r" b="b"/>
            <a:pathLst>
              <a:path w="120000" h="492760" extrusionOk="0">
                <a:moveTo>
                  <a:pt x="0" y="0"/>
                </a:moveTo>
                <a:lnTo>
                  <a:pt x="0" y="492578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5274989" y="933823"/>
            <a:ext cx="626100" cy="51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91725" y="949698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391725" y="949699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5259595" y="967441"/>
            <a:ext cx="549000" cy="46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422512" y="1003277"/>
            <a:ext cx="197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164807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281545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149414" y="1643529"/>
            <a:ext cx="887700" cy="463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281545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274989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156970" y="1636059"/>
            <a:ext cx="1159800" cy="537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391728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5259595" y="1643529"/>
            <a:ext cx="1056900" cy="463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5391728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909455" y="1673411"/>
            <a:ext cx="1134000" cy="388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791433" y="1636059"/>
            <a:ext cx="990300" cy="537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024909" y="1689287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2888930" y="1643529"/>
            <a:ext cx="892800" cy="463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024909" y="1689287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2945372" y="2286000"/>
            <a:ext cx="1431600" cy="388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2822221" y="2248648"/>
            <a:ext cx="1498200" cy="537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059546" y="2302809"/>
            <a:ext cx="1305044" cy="294203"/>
          </a:xfrm>
          <a:custGeom>
            <a:avLst/>
            <a:gdLst/>
            <a:ahLst/>
            <a:cxnLst/>
            <a:rect l="l" t="t" r="r" b="b"/>
            <a:pathLst>
              <a:path w="1076325" h="333375" extrusionOk="0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2924849" y="2256118"/>
            <a:ext cx="1447500" cy="463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090331" y="2294336"/>
            <a:ext cx="1039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945372" y="2898588"/>
            <a:ext cx="1134000" cy="38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822221" y="2864970"/>
            <a:ext cx="1159800" cy="534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059546" y="2916332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924848" y="2872441"/>
            <a:ext cx="1056900" cy="459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059546" y="2916332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74989" y="2286000"/>
            <a:ext cx="2221800" cy="388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5156970" y="2248648"/>
            <a:ext cx="2334600" cy="537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391728" y="2302809"/>
            <a:ext cx="2090380" cy="294203"/>
          </a:xfrm>
          <a:custGeom>
            <a:avLst/>
            <a:gdLst/>
            <a:ahLst/>
            <a:cxnLst/>
            <a:rect l="l" t="t" r="r" b="b"/>
            <a:pathLst>
              <a:path w="1724025" h="333375" extrusionOk="0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259595" y="2256118"/>
            <a:ext cx="2232000" cy="4632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5391728" y="2302809"/>
            <a:ext cx="20898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/&lt;username&gt;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5274990" y="2898588"/>
            <a:ext cx="2103900" cy="388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5156970" y="2864970"/>
            <a:ext cx="2165400" cy="5340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391728" y="2916332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5259595" y="2872441"/>
            <a:ext cx="2114700" cy="459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422513" y="2907858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/documents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274989" y="3511176"/>
            <a:ext cx="1134000" cy="3885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156970" y="3477559"/>
            <a:ext cx="1159800" cy="5379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5391728" y="3529854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5259595" y="3485029"/>
            <a:ext cx="1056900" cy="4632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391728" y="3529854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/hpc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5274990" y="4127500"/>
            <a:ext cx="2103900" cy="3885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5156970" y="4090147"/>
            <a:ext cx="2165400" cy="5379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5391728" y="4143376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5259595" y="4097618"/>
            <a:ext cx="2114700" cy="4632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5422513" y="4134901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4320429" y="5188291"/>
            <a:ext cx="6752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/home/&lt;username&gt;/documents/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hpc</a:t>
            </a: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notes.txt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74562" y="3388029"/>
            <a:ext cx="147827" cy="425333"/>
          </a:xfrm>
          <a:custGeom>
            <a:avLst/>
            <a:gdLst/>
            <a:ahLst/>
            <a:cxnLst/>
            <a:rect l="l" t="t" r="r" b="b"/>
            <a:pathLst>
              <a:path w="121919" h="481964" extrusionOk="0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 extrusionOk="0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 extrusionOk="0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 extrusionOk="0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818341" y="4563596"/>
            <a:ext cx="147828" cy="425333"/>
          </a:xfrm>
          <a:custGeom>
            <a:avLst/>
            <a:gdLst/>
            <a:ahLst/>
            <a:cxnLst/>
            <a:rect l="l" t="t" r="r" b="b"/>
            <a:pathLst>
              <a:path w="121920" h="481964" extrusionOk="0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 extrusionOk="0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 extrusionOk="0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650974" y="1371690"/>
            <a:ext cx="6460544" cy="107594"/>
          </a:xfrm>
          <a:custGeom>
            <a:avLst/>
            <a:gdLst/>
            <a:ahLst/>
            <a:cxnLst/>
            <a:rect l="l" t="t" r="r" b="b"/>
            <a:pathLst>
              <a:path w="5328284" h="121919" extrusionOk="0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 extrusionOk="0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2094687" y="3789564"/>
            <a:ext cx="23838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/usr/local/bin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93675" marR="0" lvl="0" indent="0" algn="l" rtl="0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Absolute path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845338" y="2284909"/>
            <a:ext cx="25986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984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Relative path</a:t>
            </a:r>
            <a:endParaRPr sz="265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../../usr/local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8008697" y="410659"/>
            <a:ext cx="220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62A4"/>
              </a:buClr>
              <a:buSzPts val="2650"/>
              <a:buFont typeface="Trebuchet MS"/>
              <a:buNone/>
            </a:pPr>
            <a:r>
              <a:rPr lang="en-US" sz="2650" dirty="0">
                <a:solidFill>
                  <a:srgbClr val="0B62A4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Users</a:t>
            </a:r>
            <a:endParaRPr sz="26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6944808" y="949699"/>
            <a:ext cx="2222810" cy="1218843"/>
          </a:xfrm>
          <a:custGeom>
            <a:avLst/>
            <a:gdLst/>
            <a:ahLst/>
            <a:cxnLst/>
            <a:rect l="l" t="t" r="r" b="b"/>
            <a:pathLst>
              <a:path w="1833245" h="1381125" extrusionOk="0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 extrusionOk="0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 extrusionOk="0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 extrusionOk="0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 extrusionOk="0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3443B-08C6-50A2-8C5C-D8640EA219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DA6C2-4B29-98BF-874F-EE2242FCDF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4DC2AC-85FE-50A9-D87D-7B17FD58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422"/>
            <a:ext cx="12192000" cy="37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55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current working directory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		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username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directories to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27BAE-03FC-3448-D9C0-7AF576A98A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dirty="0"/>
              <a:t>File and Directory related commands</a:t>
            </a:r>
            <a:endParaRPr sz="4350"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886953" y="1698887"/>
            <a:ext cx="10585500" cy="414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469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pwd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full path to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cd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changes directory; can use full or relative path as target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mkdir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creates a subdirectory in the current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rmdir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an empty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245109" lvl="0" indent="-457200" algn="l" rtl="0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rm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removes a file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rm -r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removes a directory and all of its  contents)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cp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copies a file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0" lvl="0" indent="-4572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mv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moves (or renames) a file or directory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69900" marR="651510" lvl="0" indent="-457200" algn="l" rtl="0">
              <a:lnSpc>
                <a:spcPct val="107391"/>
              </a:lnSpc>
              <a:spcBef>
                <a:spcPts val="103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ls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lists the contents of a directory 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ls -l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gives detailed  listing)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21611-6DDB-D4C5-14F3-86BA373656E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>
            <a:spLocks noGrp="1"/>
          </p:cNvSpPr>
          <p:nvPr>
            <p:ph type="title"/>
          </p:nvPr>
        </p:nvSpPr>
        <p:spPr>
          <a:xfrm>
            <a:off x="457946" y="641472"/>
            <a:ext cx="769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File-viewing commands</a:t>
            </a:r>
            <a:endParaRPr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628650" y="1352969"/>
            <a:ext cx="10149900" cy="454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less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displays a file one screen at a time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cat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entire file to the screen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head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first few lines of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508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tail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prints the last few lines of a file (with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-f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shows in </a:t>
            </a:r>
            <a:r>
              <a:rPr lang="en-US" sz="23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realtime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the end of a file that may be changing)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diff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– shows differences between two files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grep 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prints lines containing a string or other regular  expression  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ps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–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df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Source Sans Pro" panose="020B0503030403020204" pitchFamily="34" charset="0"/>
                <a:cs typeface="Source Sans Pro Light" panose="020F0302020204030204" pitchFamily="34" charset="0"/>
                <a:sym typeface="Arial"/>
              </a:rPr>
              <a:t> | grep xx</a:t>
            </a: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355600" marR="1168400" lvl="0" indent="-34290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sort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sorts lines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find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searches for files that meet specified criteria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3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wc</a:t>
            </a: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count words, lines, or characters in a file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5DD10-4AF1-936E-25DE-CE58368538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EB824-2E97-3D86-793A-6407B2B06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73216" y="646092"/>
            <a:ext cx="11756849" cy="124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Supercomputing </a:t>
            </a:r>
            <a:r>
              <a:rPr lang="en-US" sz="4000" dirty="0" err="1"/>
              <a:t>Spinup</a:t>
            </a:r>
            <a:r>
              <a:rPr lang="en-US" sz="4000" dirty="0"/>
              <a:t> Part I: Working with Linux</a:t>
            </a:r>
            <a:endParaRPr sz="40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 </a:t>
            </a:r>
            <a:r>
              <a:rPr lang="en-US" dirty="0" err="1"/>
              <a:t>Spinup</a:t>
            </a:r>
            <a:r>
              <a:rPr lang="en-US" dirty="0"/>
              <a:t> 1 - Linux</a:t>
            </a:r>
            <a:endParaRPr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2577404"/>
            <a:ext cx="10626000" cy="2916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Layla Freeborn</a:t>
            </a:r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https://github.com/ResearchComputing/</a:t>
            </a:r>
            <a:r>
              <a:rPr lang="en-US" sz="27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Supercomputing_Spinup</a:t>
            </a:r>
            <a:endParaRPr lang="en-US" sz="2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27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6D864-E3C4-004F-B421-77C52A2CDDD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>
            <a:spLocks noGrp="1"/>
          </p:cNvSpPr>
          <p:nvPr>
            <p:ph type="title"/>
          </p:nvPr>
        </p:nvSpPr>
        <p:spPr>
          <a:xfrm>
            <a:off x="450029" y="307083"/>
            <a:ext cx="115020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ctr" anchorCtr="0">
            <a:spAutoFit/>
          </a:bodyPr>
          <a:lstStyle/>
          <a:p>
            <a:pPr marL="12700" marR="5080" lvl="0" indent="0" algn="l" rtl="0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/>
              <a:t>Process and Program </a:t>
            </a:r>
            <a:br>
              <a:rPr lang="en-US" sz="4350"/>
            </a:br>
            <a:r>
              <a:rPr lang="en-US" sz="4350"/>
              <a:t>related commands</a:t>
            </a:r>
            <a:endParaRPr sz="4350"/>
          </a:p>
        </p:txBody>
      </p:sp>
      <p:sp>
        <p:nvSpPr>
          <p:cNvPr id="439" name="Google Shape;439;p39"/>
          <p:cNvSpPr txBox="1">
            <a:spLocks noGrp="1"/>
          </p:cNvSpPr>
          <p:nvPr>
            <p:ph type="dt" idx="10"/>
          </p:nvPr>
        </p:nvSpPr>
        <p:spPr>
          <a:xfrm>
            <a:off x="10913551" y="6347001"/>
            <a:ext cx="7050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6/25/18</a:t>
            </a:r>
            <a:endParaRPr/>
          </a:p>
        </p:txBody>
      </p:sp>
      <p:sp>
        <p:nvSpPr>
          <p:cNvPr id="440" name="Google Shape;440;p39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985950" y="2270181"/>
            <a:ext cx="10220100" cy="293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ps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lists processes (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ps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-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ef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lists all running processes)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top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shows processes currently using the CPU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5080" lvl="0" indent="0" algn="l" rtl="0">
              <a:lnSpc>
                <a:spcPct val="1002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kill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sends a signal to a process (kills process by default).  Target is Process-ID; found in 2</a:t>
            </a:r>
            <a:r>
              <a:rPr lang="en-US" sz="2800" baseline="300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nd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column of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ps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 -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ef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output.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1000125" lvl="0" indent="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time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shows how much wall time and CPU time a process has used</a:t>
            </a:r>
            <a:endParaRPr sz="28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78654" y="398200"/>
            <a:ext cx="9237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1: Navigation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9" name="Google Shape;399;p34"/>
          <p:cNvSpPr txBox="1"/>
          <p:nvPr/>
        </p:nvSpPr>
        <p:spPr>
          <a:xfrm>
            <a:off x="620403" y="2129927"/>
            <a:ext cx="11118600" cy="326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projects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directory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without 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typing your user name out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Print the path to your current directory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List</a:t>
            </a: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 the contents of this directory 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Change to your home directory and create a new directory (you can pick the name). How can you be sure the new directory is there?</a:t>
            </a: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Move the directory to your project space</a:t>
            </a:r>
            <a:endParaRPr lang="en-US"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Remove the directory you just created. </a:t>
            </a:r>
            <a:r>
              <a:rPr lang="en-US" sz="245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Be careful!</a:t>
            </a:r>
            <a:endParaRPr sz="24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rgbClr val="2F2B20"/>
              </a:solidFill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0F6A3-BC79-C4F5-8DB6-3A3736B928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E502B-A152-65B2-D439-8AAAE056B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Access the example scripts</a:t>
            </a:r>
            <a:endParaRPr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97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to get there: 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github.com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/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ResearchComputing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/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Supercomputing_Spinup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Navigate to your workspace and go into the scripts directory for our demos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Git clone the repository: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9"/>
          <p:cNvSpPr/>
          <p:nvPr/>
        </p:nvSpPr>
        <p:spPr>
          <a:xfrm>
            <a:off x="349321" y="3882190"/>
            <a:ext cx="11455686" cy="1102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24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24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>
            <a:spLocks noGrp="1"/>
          </p:cNvSpPr>
          <p:nvPr>
            <p:ph type="title"/>
          </p:nvPr>
        </p:nvSpPr>
        <p:spPr>
          <a:xfrm>
            <a:off x="878658" y="398200"/>
            <a:ext cx="8123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2: File Viewing</a:t>
            </a:r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620408" y="1850205"/>
            <a:ext cx="11118600" cy="25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to the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bash_spinup</a:t>
            </a: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/scripts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directory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entire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test.sh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Print out the last 3 lines of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local_vs_global.sh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 file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Find how many words are in “</a:t>
            </a:r>
            <a:r>
              <a:rPr lang="en-US" sz="24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case_example.sh</a:t>
            </a:r>
            <a:r>
              <a:rPr lang="en-US" sz="24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”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 dirty="0">
              <a:solidFill>
                <a:schemeClr val="dk1"/>
              </a:solidFill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8A848-282B-20CD-58B0-ABFBC456E8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8A8A7-5ECB-C43D-FA5B-DC51D3FC3C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Modes (aka permissions)</a:t>
            </a:r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5" y="4110317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DD5AC-8D1F-8E83-99CF-206A68FF77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Source Sans Pro Light" panose="020F0302020204030204" pitchFamily="34" charset="0"/>
                <a:ea typeface="Courier New"/>
                <a:cs typeface="Source Sans Pro Light" panose="020F0302020204030204" pitchFamily="34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Source Sans Pro Light" panose="020F0302020204030204" pitchFamily="34" charset="0"/>
              <a:ea typeface="Courier New"/>
              <a:cs typeface="Source Sans Pro Light" panose="020F0302020204030204" pitchFamily="34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7BE93-7AE2-76D9-3A7C-871847D982D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60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are powerful tools for performing many types of tasks.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Georgia"/>
                <a:sym typeface="Georgia"/>
              </a:rPr>
              <a:t> 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683487"/>
            <a:ext cx="10302600" cy="25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3342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 be programmed interactively, directly on the terminal.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683448" marR="151378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It can also be programmed by script files. The first line of  the file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858600" y="3716425"/>
            <a:ext cx="56946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/tmp.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/tmp  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6639796" y="3716425"/>
            <a:ext cx="4908900" cy="208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dk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dk2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88"/>
              </a:spcBef>
              <a:spcAft>
                <a:spcPts val="0"/>
              </a:spcAft>
              <a:buNone/>
            </a:pPr>
            <a:r>
              <a:rPr lang="en-US" sz="33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1024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0" lvl="0" indent="0" algn="l" rtl="0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800" baseline="30000" dirty="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4055896" y="2146914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7" y="59680"/>
            <a:ext cx="8398200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3: Permissions and Running Bash Scripts 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775991"/>
            <a:ext cx="11430000" cy="32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Change directory 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~/&lt;repo for this class&gt;</a:t>
            </a:r>
          </a:p>
          <a:p>
            <a:pPr marL="527050" lvl="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less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to view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hello_world.txt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527050" marR="0" lvl="0" indent="-514350" algn="l" rtl="0">
              <a:spcBef>
                <a:spcPts val="73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cat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to show the contents of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bash_spinup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/scripts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498475" marR="876935" lvl="0" indent="-485775" algn="l" rtl="0">
              <a:lnSpc>
                <a:spcPct val="103499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498475" marR="0" lvl="0" indent="-485775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Add execute permission to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using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chmod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  <a:sym typeface="Courier New"/>
            </a:endParaRPr>
          </a:p>
          <a:p>
            <a:pPr marL="498475" lvl="0" indent="-485775">
              <a:spcBef>
                <a:spcPts val="740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Try to run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hello.sh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urier New"/>
              </a:rPr>
              <a:t> 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2700" marR="5080" lvl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4F4AC-82CB-1E47-441F-571433B686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Working with Linux Outline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624616" y="1088134"/>
            <a:ext cx="9782700" cy="492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Intro to Research Computing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Opening a 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Why use Linux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Basic Linux commands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Linux filesystems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Environment variables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Modes (aka Permissions)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 to the shell and shell scripts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File editing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Bash scripting basics</a:t>
            </a:r>
            <a:endParaRPr sz="24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515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 editing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878687" y="1732152"/>
            <a:ext cx="10141500" cy="306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77825" marR="508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simple and intuitive to get started with; not very feature-rich; keyboard driven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26669" lvl="0" indent="-24384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vi/vim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– universal; keyboard-driven; powerful but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has a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learning curve 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122554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keyboard or GUI versions; helpful extensions for programmers; well-documented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LibreOffice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– for WYSIWYG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Use a local editor via an SFTP program to remotely edit files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837899" y="574250"/>
            <a:ext cx="7884995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File Editing with Nano</a:t>
            </a:r>
            <a:endParaRPr dirty="0"/>
          </a:p>
        </p:txBody>
      </p:sp>
      <p:sp>
        <p:nvSpPr>
          <p:cNvPr id="239" name="Google Shape;239;p34"/>
          <p:cNvSpPr txBox="1"/>
          <p:nvPr/>
        </p:nvSpPr>
        <p:spPr>
          <a:xfrm>
            <a:off x="1004900" y="1661425"/>
            <a:ext cx="10480800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test.sh</a:t>
            </a:r>
            <a:r>
              <a:rPr lang="en-US" sz="2900" b="1" dirty="0"/>
              <a:t> 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type</a:t>
            </a:r>
            <a:r>
              <a:rPr lang="en-US" sz="2200" dirty="0"/>
              <a:t>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nano </a:t>
            </a:r>
            <a:r>
              <a:rPr lang="en-US" sz="2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&lt;filename&gt;</a:t>
            </a:r>
            <a:r>
              <a:rPr lang="en-US" sz="2400" dirty="0"/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the prompt.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You can edit text as you would in, e.g. MS Word.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you are finished, type ctrl-o to write, ctrl-x to exit. See commands at the bottom of the screen.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can we run the script?</a:t>
            </a:r>
            <a:endParaRPr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6" y="398234"/>
            <a:ext cx="1059946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4: File Editing with Nano</a:t>
            </a:r>
            <a:endParaRPr dirty="0"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507415"/>
            <a:ext cx="11430000" cy="175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indent="-514350"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Edit the contents of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hello_world.txt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contents with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nano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(you can edit it to say anything!)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527050" lvl="0" indent="-514350">
              <a:spcBef>
                <a:spcPts val="735"/>
              </a:spcBef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Run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program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Helvetica Neue Light" panose="02000403000000020004" pitchFamily="2" charset="0"/>
                <a:cs typeface="Courier New"/>
                <a:sym typeface="Courier New"/>
              </a:rPr>
              <a:t>“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by typing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bash</a:t>
            </a:r>
            <a:r>
              <a:rPr lang="en-US" sz="2550" dirty="0">
                <a:solidFill>
                  <a:srgbClr val="2F2B20"/>
                </a:solidFill>
                <a:latin typeface="Courier New"/>
                <a:ea typeface="Arial"/>
                <a:cs typeface="Courier New"/>
                <a:sym typeface="Courier New"/>
              </a:rPr>
              <a:t> 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Arial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or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./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hello.sh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at the command line</a:t>
            </a:r>
            <a:r>
              <a:rPr lang="en-US" sz="255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4F4AC-82CB-1E47-441F-571433B686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A6BA-DEFF-C676-F928-AD653C4F7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164792"/>
            <a:ext cx="12056405" cy="139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Bash Scripting Basics: </a:t>
            </a:r>
            <a:br>
              <a:rPr lang="en-US" dirty="0"/>
            </a:br>
            <a:r>
              <a:rPr lang="en-US" dirty="0"/>
              <a:t>Local vs.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435575" y="1866478"/>
            <a:ext cx="9926700" cy="40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02699"/>
              </a:lnSpc>
              <a:spcBef>
                <a:spcPts val="708"/>
              </a:spcBef>
              <a:spcAft>
                <a:spcPts val="0"/>
              </a:spcAft>
              <a:buNone/>
            </a:pPr>
            <a:r>
              <a:rPr lang="en-US" sz="2400" baseline="30000" dirty="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variables are global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carry forward to subsequent commands or  shells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▶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only effective in the current shell itself</a:t>
            </a:r>
          </a:p>
          <a:p>
            <a:pPr marL="334230">
              <a:spcBef>
                <a:spcPts val="779"/>
              </a:spcBef>
            </a:pPr>
            <a:r>
              <a:rPr lang="en-US" sz="2400" baseline="30000" dirty="0">
                <a:solidFill>
                  <a:srgbClr val="675E47"/>
                </a:solidFill>
              </a:rPr>
              <a:t>▶ 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variable declared as local is one that is visible only within the block of code in which it appears. It has local "scope". In a function, a local variable has meaning only within that function block.</a:t>
            </a:r>
            <a:endParaRPr lang="en-US"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34230" marR="0" lvl="0" indent="0" algn="l" rtl="0">
              <a:spcBef>
                <a:spcPts val="779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838200" y="670572"/>
            <a:ext cx="10515600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Exercise 5: Local Variables Scope</a:t>
            </a:r>
            <a:endParaRPr dirty="0"/>
          </a:p>
        </p:txBody>
      </p:sp>
      <p:sp>
        <p:nvSpPr>
          <p:cNvPr id="252" name="Google Shape;252;p36"/>
          <p:cNvSpPr txBox="1"/>
          <p:nvPr/>
        </p:nvSpPr>
        <p:spPr>
          <a:xfrm>
            <a:off x="838200" y="2089456"/>
            <a:ext cx="10747200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variables_scope.sh</a:t>
            </a:r>
            <a:endParaRPr sz="29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Font typeface="+mj-lt"/>
              <a:buAutoNum type="arabicPeriod"/>
            </a:pPr>
            <a:endParaRPr dirty="0"/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Run it (make sure it’s executable)</a:t>
            </a:r>
          </a:p>
          <a:p>
            <a:pPr marL="546100" indent="-457200"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Take a look at the file</a:t>
            </a:r>
          </a:p>
          <a:p>
            <a:pPr marL="546100" lvl="0" indent="-457200" algn="l" rtl="0">
              <a:spcBef>
                <a:spcPts val="0"/>
              </a:spcBef>
              <a:spcAft>
                <a:spcPts val="0"/>
              </a:spcAft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Why did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var2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change but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var1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stayed the same?</a:t>
            </a:r>
          </a:p>
          <a:p>
            <a:pPr marL="546100" lvl="0" indent="-457200">
              <a:buClr>
                <a:srgbClr val="CFB97D"/>
              </a:buClr>
              <a:buSzPts val="2200"/>
              <a:buFont typeface="+mj-lt"/>
              <a:buAutoNum type="arabicPeriod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Edit the script so that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var2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stays the same </a:t>
            </a:r>
            <a:r>
              <a:rPr lang="en-US" sz="28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without editing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my_function</a:t>
            </a:r>
            <a:endParaRPr sz="28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title"/>
          </p:nvPr>
        </p:nvSpPr>
        <p:spPr>
          <a:xfrm>
            <a:off x="821396" y="106263"/>
            <a:ext cx="11370604" cy="139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Bash Scripting Basics: </a:t>
            </a:r>
            <a:br>
              <a:rPr lang="en-US" dirty="0"/>
            </a:br>
            <a:r>
              <a:rPr lang="en-US" dirty="0"/>
              <a:t>Arithmetic Expansion</a:t>
            </a:r>
            <a:endParaRPr dirty="0"/>
          </a:p>
        </p:txBody>
      </p:sp>
      <p:sp>
        <p:nvSpPr>
          <p:cNvPr id="279" name="Google Shape;279;p40"/>
          <p:cNvSpPr txBox="1"/>
          <p:nvPr/>
        </p:nvSpPr>
        <p:spPr>
          <a:xfrm>
            <a:off x="856475" y="1592621"/>
            <a:ext cx="11257800" cy="3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Arithmetic expansion provides a mechanism for evaluating an arithmetic expression and substituting its value by enclosing the command with: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(( )) </a:t>
            </a:r>
            <a:b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</a:br>
            <a:endParaRPr sz="24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29975" marR="250298" lvl="0" indent="0" algn="l" rtl="0">
              <a:lnSpc>
                <a:spcPct val="102699"/>
              </a:lnSpc>
              <a:spcBef>
                <a:spcPts val="1404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Note that Bash only does integer math by default, however it is easy to do floating point math with the Bash calculator tool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(called </a:t>
            </a:r>
            <a:r>
              <a:rPr lang="en-US" sz="2400" dirty="0" err="1">
                <a:solidFill>
                  <a:schemeClr val="accent5"/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  <a:sym typeface="Consolas"/>
              </a:rPr>
              <a:t>bc</a:t>
            </a:r>
            <a:r>
              <a:rPr lang="en-US" sz="24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Georgia"/>
              <a:sym typeface="Georgia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3168825" y="2479921"/>
            <a:ext cx="4957800" cy="146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sqr_two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$((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2 * 2 </a:t>
            </a:r>
            <a:r>
              <a:rPr lang="en-US" sz="2600" b="1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sqr_two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/>
          </a:p>
        </p:txBody>
      </p:sp>
      <p:sp>
        <p:nvSpPr>
          <p:cNvPr id="281" name="Google Shape;281;p40"/>
          <p:cNvSpPr/>
          <p:nvPr/>
        </p:nvSpPr>
        <p:spPr>
          <a:xfrm>
            <a:off x="2896875" y="4923446"/>
            <a:ext cx="5501700" cy="1139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 b="1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“5.6/9.4” | bc -l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lvl="0" indent="0" algn="l" rtl="0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.59574468085106382978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>
            <a:spLocks noGrp="1"/>
          </p:cNvSpPr>
          <p:nvPr>
            <p:ph type="title"/>
          </p:nvPr>
        </p:nvSpPr>
        <p:spPr>
          <a:xfrm>
            <a:off x="571325" y="289939"/>
            <a:ext cx="40332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Thank you!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6"/>
          <p:cNvSpPr txBox="1"/>
          <p:nvPr/>
        </p:nvSpPr>
        <p:spPr>
          <a:xfrm>
            <a:off x="905028" y="2543553"/>
            <a:ext cx="6370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Survey:</a:t>
            </a:r>
            <a:endParaRPr dirty="0">
              <a:solidFill>
                <a:schemeClr val="dk1"/>
              </a:solidFill>
            </a:endParaRPr>
          </a:p>
          <a:p>
            <a:pPr marL="29975" marR="70443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sz="2100" dirty="0">
              <a:solidFill>
                <a:schemeClr val="accent5"/>
              </a:solidFill>
            </a:endParaRPr>
          </a:p>
        </p:txBody>
      </p:sp>
      <p:sp>
        <p:nvSpPr>
          <p:cNvPr id="387" name="Google Shape;387;p56"/>
          <p:cNvSpPr txBox="1"/>
          <p:nvPr/>
        </p:nvSpPr>
        <p:spPr>
          <a:xfrm>
            <a:off x="905025" y="3576900"/>
            <a:ext cx="10833600" cy="1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Additional Bash learning resources: </a:t>
            </a:r>
            <a:endParaRPr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http://tldp.org/HOWTO/Bash-Prog-Intro-HOWTO.html</a:t>
            </a:r>
            <a:r>
              <a:rPr lang="en-US" sz="2100">
                <a:solidFill>
                  <a:schemeClr val="accent5"/>
                </a:solidFill>
              </a:rPr>
              <a:t> (general)</a:t>
            </a:r>
            <a:endParaRPr>
              <a:solidFill>
                <a:schemeClr val="accent5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https://www.shell-tips.com/2010/06/14/performing-math-calculation-in-bash</a:t>
            </a:r>
            <a:r>
              <a:rPr lang="en-US" sz="2100" i="1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100" i="1">
                <a:solidFill>
                  <a:schemeClr val="accent5"/>
                </a:solidFill>
              </a:rPr>
              <a:t> (math)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88" name="Google Shape;388;p56"/>
          <p:cNvSpPr txBox="1"/>
          <p:nvPr/>
        </p:nvSpPr>
        <p:spPr>
          <a:xfrm>
            <a:off x="905028" y="5190100"/>
            <a:ext cx="899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975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Bash kernel for jupyter notebooks </a:t>
            </a:r>
            <a:r>
              <a:rPr lang="en-US" sz="2400" i="1">
                <a:solidFill>
                  <a:schemeClr val="dk1"/>
                </a:solidFill>
              </a:rPr>
              <a:t>(install anaconda first)</a:t>
            </a:r>
            <a:r>
              <a:rPr lang="en-US" sz="2400">
                <a:solidFill>
                  <a:schemeClr val="dk1"/>
                </a:solidFill>
              </a:rPr>
              <a:t>:</a:t>
            </a:r>
            <a:r>
              <a:rPr lang="en-US" sz="2400" i="1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2997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https://github.com/takluyver/bash_kernel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905024" y="1383050"/>
            <a:ext cx="8000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7044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Layla Freeborn</a:t>
            </a:r>
            <a:endParaRPr sz="2100" dirty="0">
              <a:solidFill>
                <a:schemeClr val="accent5"/>
              </a:solidFill>
            </a:endParaRPr>
          </a:p>
          <a:p>
            <a:pPr marL="0" marR="70443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accent5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https://www.colorado.edu/rc</a:t>
            </a:r>
            <a:endParaRPr sz="21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Research Computing?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84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Provide services for researchers that include: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Large scale computing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Data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storage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High speed data transfer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Data management support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	- Consulting</a:t>
            </a:r>
          </a:p>
          <a:p>
            <a:pPr marL="133985" lvl="8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- Training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Our compute clusters include Alpine, Summit, and Blanca ”condo” cluster</a:t>
            </a:r>
          </a:p>
          <a:p>
            <a:pPr marL="591185" lvl="8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Archive and active storage provided by </a:t>
            </a:r>
            <a:r>
              <a:rPr lang="en-US" sz="255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PetaLibrary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61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currently limited to CU Boulder users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Additional contributions provided from Colorado State University and Anschutz Medical Campus are planned for the near future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https://ask.cyberinfrastructure.org/c/rmacc/65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forum provides opportunity for RMACC members to converse amongst themselves and with the larger, global research computing community.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“go to” general Q&amp;A platform for the global research computing community - researchers, facilitators, research software engineers, CI engineers, sys admins and others.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503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</a:t>
            </a: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https://www.putty.org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591185" lvl="1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For practice, you can use an online emulator such as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5"/>
              </a:rPr>
              <a:t>https://</a:t>
            </a:r>
            <a:r>
              <a:rPr lang="en-US" sz="2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5"/>
              </a:rPr>
              <a:t>cocalc.com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5"/>
              </a:rPr>
              <a:t>/</a:t>
            </a:r>
            <a:r>
              <a:rPr lang="en-US" sz="2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5"/>
              </a:rPr>
              <a:t>app?anonymous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5"/>
              </a:rPr>
              <a:t>=terminal</a:t>
            </a: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34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A9380-2205-3DD8-A3D4-E8820F210F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5/16/22</a:t>
            </a:r>
            <a:endParaRPr lang="en-US"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544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&lt;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identikey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Enter your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identikey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2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Can also authenticate by text message, phone call, or token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591185" lvl="1" indent="-457200"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info here: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8"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70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71578" y="398203"/>
            <a:ext cx="10394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happens when you log in?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026212" y="1640286"/>
            <a:ext cx="9787500" cy="29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825" rIns="0" bIns="0" anchor="t" anchorCtr="0">
            <a:spAutoFit/>
          </a:bodyPr>
          <a:lstStyle/>
          <a:p>
            <a:pPr marL="255903" marR="0" lvl="0" indent="-1860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Login is authenticated (password or key)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Assigned to a </a:t>
            </a:r>
            <a:r>
              <a:rPr lang="en-US" sz="2500" dirty="0" err="1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tty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starts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Environment is set up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“Message of the Day” prints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Prompt</a:t>
            </a:r>
            <a:endParaRPr sz="25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2727</Words>
  <Application>Microsoft Macintosh PowerPoint</Application>
  <PresentationFormat>Widescreen</PresentationFormat>
  <Paragraphs>401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Consolas</vt:lpstr>
      <vt:lpstr>Trebuchet MS</vt:lpstr>
      <vt:lpstr>HELVETICA NEUE LIGHT</vt:lpstr>
      <vt:lpstr>HELVETICA NEUE LIGHT</vt:lpstr>
      <vt:lpstr>Arial Black</vt:lpstr>
      <vt:lpstr>Calibri</vt:lpstr>
      <vt:lpstr>Lucida Sans</vt:lpstr>
      <vt:lpstr>Georgia</vt:lpstr>
      <vt:lpstr>Source Sans Pro Light</vt:lpstr>
      <vt:lpstr>Times New Roman</vt:lpstr>
      <vt:lpstr>Arial</vt:lpstr>
      <vt:lpstr>Courier New</vt:lpstr>
      <vt:lpstr>Office Theme</vt:lpstr>
      <vt:lpstr>Research Computing Supercomputing  Spin Up</vt:lpstr>
      <vt:lpstr>Supercomputing Spinup Part I: Working with Linux</vt:lpstr>
      <vt:lpstr>Working with Linux Outline</vt:lpstr>
      <vt:lpstr>What is Research Computing?</vt:lpstr>
      <vt:lpstr>HPC Cluster: Alpine </vt:lpstr>
      <vt:lpstr>RMACC Cyber Infrastructure Portal</vt:lpstr>
      <vt:lpstr>Opening a Terminal </vt:lpstr>
      <vt:lpstr>Logging into CURC</vt:lpstr>
      <vt:lpstr>What happens when you log in?</vt:lpstr>
      <vt:lpstr>What is Linux?</vt:lpstr>
      <vt:lpstr>What is Linux?</vt:lpstr>
      <vt:lpstr>Why Use Linux?</vt:lpstr>
      <vt:lpstr>Anatomy of a Linux command</vt:lpstr>
      <vt:lpstr>The Linux Filesystem</vt:lpstr>
      <vt:lpstr>Multiple Users</vt:lpstr>
      <vt:lpstr>Your personal directories on CURC</vt:lpstr>
      <vt:lpstr>Environment variables</vt:lpstr>
      <vt:lpstr>File and Directory related commands</vt:lpstr>
      <vt:lpstr>File-viewing commands</vt:lpstr>
      <vt:lpstr>Process and Program  related commands</vt:lpstr>
      <vt:lpstr>Exercise 1: Navigation</vt:lpstr>
      <vt:lpstr>Access the example scripts</vt:lpstr>
      <vt:lpstr>Exercise 2: File Viewing</vt:lpstr>
      <vt:lpstr>Modes (aka permissions)</vt:lpstr>
      <vt:lpstr>Modes (continued)</vt:lpstr>
      <vt:lpstr>Intro to Shells and Shell Scripts</vt:lpstr>
      <vt:lpstr>PowerPoint Presentation</vt:lpstr>
      <vt:lpstr>Alternatives for Scripting</vt:lpstr>
      <vt:lpstr>Exercise 3: Permissions and Running Bash Scripts </vt:lpstr>
      <vt:lpstr>File editing</vt:lpstr>
      <vt:lpstr>File Editing with Nano</vt:lpstr>
      <vt:lpstr>Exercise 4: File Editing with Nano</vt:lpstr>
      <vt:lpstr>Bash Scripting Basics:  Local vs. Global Variables</vt:lpstr>
      <vt:lpstr>Exercise 5: Local Variables Scope</vt:lpstr>
      <vt:lpstr>Bash Scripting Basics:  Arithmetic Expansion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cp:lastModifiedBy>Layla Freeborn</cp:lastModifiedBy>
  <cp:revision>38</cp:revision>
  <cp:lastPrinted>2022-05-16T01:20:45Z</cp:lastPrinted>
  <dcterms:modified xsi:type="dcterms:W3CDTF">2022-05-21T02:27:46Z</dcterms:modified>
</cp:coreProperties>
</file>